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3.xml" ContentType="application/vnd.openxmlformats-officedocument.customXml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4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0" r:id="rId8"/>
    <p:sldId id="270" r:id="rId9"/>
    <p:sldId id="269" r:id="rId10"/>
    <p:sldId id="261" r:id="rId11"/>
    <p:sldId id="272" r:id="rId12"/>
    <p:sldId id="263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5"/>
    <p:restoredTop sz="94689"/>
  </p:normalViewPr>
  <p:slideViewPr>
    <p:cSldViewPr snapToGrid="0" snapToObjects="1">
      <p:cViewPr varScale="1">
        <p:scale>
          <a:sx n="144" d="100"/>
          <a:sy n="144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4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5BCF2-A408-CA48-A782-39D060DF91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8369B6-2208-F644-9D08-01323BB47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C04A7-7095-4A4D-B915-9F229F562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C96D1-A682-714E-A162-ECABD4D1C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4839-C07A-0542-9859-86FE40154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94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E940E-EB13-034F-80A6-AF603805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F3C319-6D86-3349-8978-5783D56E58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B92EC-EB9B-D946-AA8F-7B12197DF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5AF25-B7A9-344B-A398-7BBEB9CCE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99644-453A-D54C-8CA4-EB808D8FA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92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4E6AFC-7AE4-C14F-AE1B-9723A07FD2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E1218C-5B8E-9340-8EC5-25058C1D97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A7909-8A9D-F14C-A7AF-7EC4F37B6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A463D-EE77-9848-ACCB-EEE06EDC0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8BC7A-AEE1-D14F-BDD4-BD6676045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299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A3B1-6195-E947-ACDA-308D5C675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AC037-2A91-6543-8921-6142164D2A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CE09E-7757-0241-8916-F66DEE9B4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BA2C3-476F-3F41-AAC1-BFE002E61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77B1C-EEB2-3D44-A4A5-4F0A8222E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65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CF59-839C-6442-8EAD-68347F15F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1C844-6849-CF47-A672-76CA5929A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FBF73-25FE-064C-A777-36F267BD1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16EE1-6670-0F49-8A5F-FB1930B9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4AF5A-9F04-9542-9AB0-74BC8CE0B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0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0D4A2-C82E-3B40-9381-20EE8D96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4F9B6-DCC3-7D43-8EC7-467B8A6A28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F6BAF-3107-624F-83B4-3E8433A866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2CED7-DF50-5943-8ACD-430E03FA6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326480-E353-1148-84B0-30F643BA0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3EA4CC-A403-8946-A019-16C7FD2EA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22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11458-147A-584C-ACF3-64692B6B5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DB4FC3-3034-6442-A0D0-3BE47B9D4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76B0DB-7FEC-4849-933A-9FF1AEBFB0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6799BF-EE58-484B-848A-8C2268A4C5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444456-7FBF-8E4C-95FC-C9DD3523A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F0E7E8-AED0-AE47-B1D6-180D81EB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AC4AB9-5DCF-4F47-835E-A0F29692B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649F7A-CC95-0C41-B8B6-D4F2D11F3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11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FDF90-F26B-7547-B9DA-7BF5DA26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E45B5A-AAEE-D944-8948-59BE2B93F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1F830-989E-F944-ABF5-BD65F59F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76BDA6-F4C9-0841-82AD-8DC519068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465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512C7D-F08C-8B41-BF9B-EBBC8A5DF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1F09A6-AF98-0F48-B49C-F83A3CEA5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BCC99-0040-1A42-B5BE-1703A573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222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874AA-A79B-6545-9437-9828A07ED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947A6-16AB-EC43-900D-DC75CDFDF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3B5089-331B-6743-B4EC-E3BF3D3D0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91EEBD-507C-FA47-A402-257907931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6D0FAD-26B9-DE46-9B40-F46F41201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531209-4906-B342-A3BB-BC4EB5780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6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D44D1-91EF-A54A-9480-CF06CCD9D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2FA503-6409-F247-A3B0-490BAA8E3C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C605E7-EFA6-5640-B2CA-6FDCF3CA9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ACC51-7FAD-A546-86EB-5B40E3E27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35220-E805-EC42-8C63-FC8291579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6D91D2-069B-F24B-B6B7-010AF963A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03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08DD61-D0A1-D54A-80F4-80A921082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2474A-70F4-A14B-8037-C4628FA58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B916-90C1-D841-94FC-5F2AD74EFE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012DE-8590-364B-BE27-75F02B406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D9828-B5FE-C147-863E-31BA7F6C9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03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2445F-76CD-BE4F-836F-FE30431C11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GenAI</a:t>
            </a:r>
            <a:r>
              <a:rPr lang="en-US" dirty="0"/>
              <a:t> Marymount</a:t>
            </a:r>
          </a:p>
        </p:txBody>
      </p:sp>
    </p:spTree>
    <p:extLst>
      <p:ext uri="{BB962C8B-B14F-4D97-AF65-F5344CB8AC3E}">
        <p14:creationId xmlns:p14="http://schemas.microsoft.com/office/powerpoint/2010/main" val="648923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1FC24-DEEE-B940-A74A-4BFC1CEEA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37"/>
            <a:ext cx="10515600" cy="680699"/>
          </a:xfrm>
        </p:spPr>
        <p:txBody>
          <a:bodyPr>
            <a:normAutofit/>
          </a:bodyPr>
          <a:lstStyle/>
          <a:p>
            <a:r>
              <a:rPr lang="en-US" sz="3600" dirty="0"/>
              <a:t>Number of Chronic Conditions vs. 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3EB9DB-3089-FA41-AD47-1E0A089E5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906" y="598311"/>
            <a:ext cx="8536188" cy="6259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32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1FC24-DEEE-B940-A74A-4BFC1CEEA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37"/>
            <a:ext cx="10515600" cy="680699"/>
          </a:xfrm>
        </p:spPr>
        <p:txBody>
          <a:bodyPr>
            <a:normAutofit fontScale="90000"/>
          </a:bodyPr>
          <a:lstStyle/>
          <a:p>
            <a:r>
              <a:rPr lang="en-US" dirty="0"/>
              <a:t>Number of Chronic Conditions vs. Pain 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5BE302-CA0F-C747-A73B-F504DD739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551" y="567801"/>
            <a:ext cx="8266898" cy="616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9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E7D6E-A493-C348-A5A5-F72BFF110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38133" cy="1325563"/>
          </a:xfrm>
        </p:spPr>
        <p:txBody>
          <a:bodyPr/>
          <a:lstStyle/>
          <a:p>
            <a:r>
              <a:rPr lang="en-US" dirty="0"/>
              <a:t>Race vs. Whether or Not Opioids were Prescribed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F0EB63-45E7-D24C-8784-2F2E7D5D1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89" y="1308946"/>
            <a:ext cx="8060431" cy="5385509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E500188-2615-1149-979C-076AC4CA47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414705"/>
              </p:ext>
            </p:extLst>
          </p:nvPr>
        </p:nvGraphicFramePr>
        <p:xfrm>
          <a:off x="8300620" y="1485361"/>
          <a:ext cx="3730924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5462">
                  <a:extLst>
                    <a:ext uri="{9D8B030D-6E8A-4147-A177-3AD203B41FA5}">
                      <a16:colId xmlns:a16="http://schemas.microsoft.com/office/drawing/2014/main" val="3735285199"/>
                    </a:ext>
                  </a:extLst>
                </a:gridCol>
                <a:gridCol w="1865462">
                  <a:extLst>
                    <a:ext uri="{9D8B030D-6E8A-4147-A177-3AD203B41FA5}">
                      <a16:colId xmlns:a16="http://schemas.microsoft.com/office/drawing/2014/main" val="40409247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15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Hispanic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953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Non-Hispanic Black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570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Non-Hispanic Other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957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Non-Hispanic White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231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5133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E7D6E-A493-C348-A5A5-F72BFF110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38133" cy="1325563"/>
          </a:xfrm>
        </p:spPr>
        <p:txBody>
          <a:bodyPr/>
          <a:lstStyle/>
          <a:p>
            <a:r>
              <a:rPr lang="en-US" dirty="0"/>
              <a:t>Age vs. Whether or Not Opioids were Prescribed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7C71EA-3B04-234A-98A3-16970F82B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96" y="1726829"/>
            <a:ext cx="11929007" cy="438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867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EEBB-F9CB-5844-B542-44D8F5C25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7DC43-B808-614A-8025-9D7D8A88F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dataset includes the following columns</a:t>
            </a:r>
          </a:p>
          <a:p>
            <a:pPr lvl="1"/>
            <a:r>
              <a:rPr lang="en-US" dirty="0"/>
              <a:t>Age </a:t>
            </a:r>
          </a:p>
          <a:p>
            <a:pPr lvl="1"/>
            <a:r>
              <a:rPr lang="en-US" dirty="0" err="1"/>
              <a:t>Sex_Binary</a:t>
            </a:r>
            <a:r>
              <a:rPr lang="en-US" dirty="0"/>
              <a:t> (Gender)</a:t>
            </a:r>
          </a:p>
          <a:p>
            <a:pPr lvl="1"/>
            <a:r>
              <a:rPr lang="en-US" dirty="0" err="1"/>
              <a:t>Race_Num</a:t>
            </a:r>
            <a:r>
              <a:rPr lang="en-US" dirty="0"/>
              <a:t> (Race)</a:t>
            </a:r>
          </a:p>
          <a:p>
            <a:pPr lvl="1"/>
            <a:r>
              <a:rPr lang="en-US" dirty="0" err="1"/>
              <a:t>Immedr_Num</a:t>
            </a:r>
            <a:r>
              <a:rPr lang="en-US" dirty="0"/>
              <a:t> (Immediacy)</a:t>
            </a:r>
          </a:p>
          <a:p>
            <a:pPr lvl="1"/>
            <a:r>
              <a:rPr lang="en-US" dirty="0" err="1"/>
              <a:t>Totchron</a:t>
            </a:r>
            <a:r>
              <a:rPr lang="en-US" dirty="0"/>
              <a:t> (Total Number of Chronic Conditions)</a:t>
            </a:r>
          </a:p>
          <a:p>
            <a:pPr lvl="1"/>
            <a:r>
              <a:rPr lang="en-US" dirty="0" err="1"/>
              <a:t>Painscale</a:t>
            </a:r>
            <a:r>
              <a:rPr lang="en-US" dirty="0"/>
              <a:t> (Pain level)</a:t>
            </a:r>
          </a:p>
          <a:p>
            <a:pPr lvl="1"/>
            <a:r>
              <a:rPr lang="en-US" dirty="0" err="1"/>
              <a:t>Opioid_Pres</a:t>
            </a:r>
            <a:r>
              <a:rPr lang="en-US" dirty="0"/>
              <a:t> (Opioid Prescription)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117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9B9E6-D5A9-854D-8EB6-0F12B823C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03D7-B3C3-4345-90B1-9B46F4598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is a correlation? </a:t>
            </a:r>
          </a:p>
          <a:p>
            <a:pPr lvl="1"/>
            <a:r>
              <a:rPr lang="en-US" dirty="0"/>
              <a:t>Correlation is the numerical measurement of the relationship between two variables. A change in one variable may indicate a positive or negative change in another variable. </a:t>
            </a:r>
          </a:p>
          <a:p>
            <a:pPr lvl="1"/>
            <a:r>
              <a:rPr lang="en-US" dirty="0"/>
              <a:t>For example: The height and weight of a person will be correlated positively. As the height increases, the weight also tends to increase.  An example of negative correlation would be that the amount of water in a boiling pot decreases as the temperature of the pot increases. </a:t>
            </a:r>
          </a:p>
          <a:p>
            <a:pPr lvl="1"/>
            <a:r>
              <a:rPr lang="en-US" dirty="0"/>
              <a:t>The correlation value can be between -1 and 1, where 1 indicates a perfect positive relationship, -1 indicates a perfect negative relationship, and 0 indicates no correlation between the variables. </a:t>
            </a:r>
          </a:p>
          <a:p>
            <a:r>
              <a:rPr lang="en-US" dirty="0"/>
              <a:t>How can we use correlation to understand the relationships between variables?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146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13A3-9537-9441-BA1D-9D982798D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D1984-6600-D34C-9960-BD6ABA60F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correlation matrix?</a:t>
            </a:r>
          </a:p>
          <a:p>
            <a:pPr lvl="1"/>
            <a:r>
              <a:rPr lang="en-US" dirty="0"/>
              <a:t>A correlation matrix displays the numerical correlation value between all the of the variables of interest.  </a:t>
            </a:r>
          </a:p>
          <a:p>
            <a:pPr lvl="1"/>
            <a:r>
              <a:rPr lang="en-US" dirty="0"/>
              <a:t>Quickly glancing at the matrix will let us understand which variables have a positive, negative, or no correlation. </a:t>
            </a:r>
          </a:p>
        </p:txBody>
      </p:sp>
    </p:spTree>
    <p:extLst>
      <p:ext uri="{BB962C8B-B14F-4D97-AF65-F5344CB8AC3E}">
        <p14:creationId xmlns:p14="http://schemas.microsoft.com/office/powerpoint/2010/main" val="2200341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9268D10-64AA-A444-A758-D734E5C7A5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8" t="10713" r="13060" b="8035"/>
          <a:stretch/>
        </p:blipFill>
        <p:spPr>
          <a:xfrm>
            <a:off x="2780190" y="55422"/>
            <a:ext cx="6631619" cy="674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01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E6AEE8C-E425-604E-A685-49D38584C9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2219202"/>
              </p:ext>
            </p:extLst>
          </p:nvPr>
        </p:nvGraphicFramePr>
        <p:xfrm>
          <a:off x="0" y="802700"/>
          <a:ext cx="12153530" cy="5252600"/>
        </p:xfrm>
        <a:graphic>
          <a:graphicData uri="http://schemas.openxmlformats.org/drawingml/2006/table">
            <a:tbl>
              <a:tblPr/>
              <a:tblGrid>
                <a:gridCol w="1624553">
                  <a:extLst>
                    <a:ext uri="{9D8B030D-6E8A-4147-A177-3AD203B41FA5}">
                      <a16:colId xmlns:a16="http://schemas.microsoft.com/office/drawing/2014/main" val="3476640761"/>
                    </a:ext>
                  </a:extLst>
                </a:gridCol>
                <a:gridCol w="1384978">
                  <a:extLst>
                    <a:ext uri="{9D8B030D-6E8A-4147-A177-3AD203B41FA5}">
                      <a16:colId xmlns:a16="http://schemas.microsoft.com/office/drawing/2014/main" val="849366714"/>
                    </a:ext>
                  </a:extLst>
                </a:gridCol>
                <a:gridCol w="1590092">
                  <a:extLst>
                    <a:ext uri="{9D8B030D-6E8A-4147-A177-3AD203B41FA5}">
                      <a16:colId xmlns:a16="http://schemas.microsoft.com/office/drawing/2014/main" val="1773472487"/>
                    </a:ext>
                  </a:extLst>
                </a:gridCol>
                <a:gridCol w="1446070">
                  <a:extLst>
                    <a:ext uri="{9D8B030D-6E8A-4147-A177-3AD203B41FA5}">
                      <a16:colId xmlns:a16="http://schemas.microsoft.com/office/drawing/2014/main" val="3111084553"/>
                    </a:ext>
                  </a:extLst>
                </a:gridCol>
                <a:gridCol w="1793290">
                  <a:extLst>
                    <a:ext uri="{9D8B030D-6E8A-4147-A177-3AD203B41FA5}">
                      <a16:colId xmlns:a16="http://schemas.microsoft.com/office/drawing/2014/main" val="1112178738"/>
                    </a:ext>
                  </a:extLst>
                </a:gridCol>
                <a:gridCol w="1376038">
                  <a:extLst>
                    <a:ext uri="{9D8B030D-6E8A-4147-A177-3AD203B41FA5}">
                      <a16:colId xmlns:a16="http://schemas.microsoft.com/office/drawing/2014/main" val="3713353497"/>
                    </a:ext>
                  </a:extLst>
                </a:gridCol>
                <a:gridCol w="1420428">
                  <a:extLst>
                    <a:ext uri="{9D8B030D-6E8A-4147-A177-3AD203B41FA5}">
                      <a16:colId xmlns:a16="http://schemas.microsoft.com/office/drawing/2014/main" val="1183071993"/>
                    </a:ext>
                  </a:extLst>
                </a:gridCol>
                <a:gridCol w="1518081">
                  <a:extLst>
                    <a:ext uri="{9D8B030D-6E8A-4147-A177-3AD203B41FA5}">
                      <a16:colId xmlns:a16="http://schemas.microsoft.com/office/drawing/2014/main" val="3192173749"/>
                    </a:ext>
                  </a:extLst>
                </a:gridCol>
              </a:tblGrid>
              <a:tr h="735364">
                <a:tc>
                  <a:txBody>
                    <a:bodyPr/>
                    <a:lstStyle/>
                    <a:p>
                      <a:pPr algn="ct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Sex_Binary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Race_Num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Immedr_Num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Totchron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Painscale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Opioid_Pres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4155986"/>
                  </a:ext>
                </a:extLst>
              </a:tr>
              <a:tr h="42020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Age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0.0305542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5A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0.194624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99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0.0857482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572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0.538085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D7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0.0887885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572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0.150426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7F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122526"/>
                  </a:ext>
                </a:extLst>
              </a:tr>
              <a:tr h="105052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Sex_Binary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0.0305542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0.00233236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-0.00317942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-0.00185823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0.062347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6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0.0358672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65452"/>
                  </a:ext>
                </a:extLst>
              </a:tr>
              <a:tr h="42020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Race_Num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0.194624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9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0.00233236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4E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0.0397765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5E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0.0962913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77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0.0119354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D50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0.0642933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35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487670"/>
                  </a:ext>
                </a:extLst>
              </a:tr>
              <a:tr h="735364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Immedr_Num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0.0857482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64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-0.00317942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0.0397765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55C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0.0975478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77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0.218575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1A4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0.0550029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55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046584"/>
                  </a:ext>
                </a:extLst>
              </a:tr>
              <a:tr h="42020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Totchron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0.538085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3D9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-0.00185823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0.0962913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875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0.0975478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77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0.00155471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0.07836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5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090034"/>
                  </a:ext>
                </a:extLst>
              </a:tr>
              <a:tr h="735364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Painscale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0.0887885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6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0.062347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0.0119354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D50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0.218575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2A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0.00155471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0.335363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2C1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492134"/>
                  </a:ext>
                </a:extLst>
              </a:tr>
              <a:tr h="735364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Opioid_Pres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0.150426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0.0358672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55C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0.0642933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6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0.0550029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64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0.07836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6E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0.335363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AC7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2693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469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B08A-EB6B-1046-8F6B-BF9B681B7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Relationships Between Variables of Interest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F97C77A-6A54-4E4D-A15A-0D8097434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What relationships do we see? </a:t>
            </a:r>
          </a:p>
          <a:p>
            <a:pPr lvl="1"/>
            <a:r>
              <a:rPr lang="en-US" dirty="0"/>
              <a:t>Positive: </a:t>
            </a:r>
          </a:p>
          <a:p>
            <a:pPr lvl="2"/>
            <a:r>
              <a:rPr lang="en-US" dirty="0"/>
              <a:t>Total number of chronic conditions and the age of a patient (</a:t>
            </a:r>
            <a:r>
              <a:rPr lang="en-US" b="1" dirty="0">
                <a:solidFill>
                  <a:srgbClr val="000000"/>
                </a:solidFill>
                <a:effectLst/>
              </a:rPr>
              <a:t>0.538085</a:t>
            </a:r>
            <a:r>
              <a:rPr lang="en-US" dirty="0">
                <a:solidFill>
                  <a:srgbClr val="000000"/>
                </a:solidFill>
                <a:effectLst/>
              </a:rPr>
              <a:t>)</a:t>
            </a:r>
          </a:p>
          <a:p>
            <a:pPr lvl="2"/>
            <a:r>
              <a:rPr lang="en-US" dirty="0"/>
              <a:t>The pain scale level and whether an opioid prescription was given or not (</a:t>
            </a:r>
            <a:r>
              <a:rPr lang="en-US" b="1" dirty="0">
                <a:solidFill>
                  <a:srgbClr val="000000"/>
                </a:solidFill>
                <a:effectLst/>
              </a:rPr>
              <a:t>0.335363</a:t>
            </a:r>
            <a:r>
              <a:rPr lang="en-US" dirty="0">
                <a:solidFill>
                  <a:srgbClr val="000000"/>
                </a:solidFill>
                <a:effectLst/>
              </a:rPr>
              <a:t>)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The immediacy factor and the pain scale level (</a:t>
            </a:r>
            <a:r>
              <a:rPr lang="en-US" b="1" dirty="0">
                <a:solidFill>
                  <a:srgbClr val="000000"/>
                </a:solidFill>
                <a:effectLst/>
              </a:rPr>
              <a:t>0.218575</a:t>
            </a:r>
            <a:r>
              <a:rPr lang="en-US" dirty="0">
                <a:solidFill>
                  <a:srgbClr val="000000"/>
                </a:solidFill>
                <a:effectLst/>
              </a:rPr>
              <a:t>)</a:t>
            </a:r>
            <a:endParaRPr lang="en-US" dirty="0"/>
          </a:p>
          <a:p>
            <a:pPr lvl="2"/>
            <a:r>
              <a:rPr lang="en-US" dirty="0"/>
              <a:t>The race and the age of a patient (</a:t>
            </a:r>
            <a:r>
              <a:rPr lang="en-US" b="1" dirty="0">
                <a:solidFill>
                  <a:srgbClr val="000000"/>
                </a:solidFill>
                <a:effectLst/>
              </a:rPr>
              <a:t>0.194624</a:t>
            </a:r>
            <a:r>
              <a:rPr lang="en-US" dirty="0">
                <a:solidFill>
                  <a:srgbClr val="000000"/>
                </a:solidFill>
                <a:effectLst/>
              </a:rPr>
              <a:t>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Negative: 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The most negative correlation value, between the patient’s gender and the immediacy value, had a value of </a:t>
            </a:r>
            <a:r>
              <a:rPr lang="en-US" b="1" dirty="0">
                <a:effectLst/>
              </a:rPr>
              <a:t>-0.00317942</a:t>
            </a:r>
            <a:r>
              <a:rPr lang="en-US" dirty="0">
                <a:effectLst/>
              </a:rPr>
              <a:t> which is quite </a:t>
            </a:r>
            <a:r>
              <a:rPr lang="en-US" dirty="0"/>
              <a:t>close to 0 and indicates little to no relationship between these two variables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70492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AA2FB-89C8-5248-8D4A-EFE9B8EB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98EB12-B3EA-714A-A23A-3ACED8C8A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6" y="1690688"/>
            <a:ext cx="11845148" cy="4350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740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AA2FB-89C8-5248-8D4A-EFE9B8EB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Number of Chronic Conditions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96BDFB-40EE-1D4D-886E-BFE43DBB4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92" y="1802167"/>
            <a:ext cx="11461016" cy="418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15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CF7182D96C00B740A41704CD490F23FB" ma:contentTypeVersion="4" ma:contentTypeDescription="Materials and documents that contain MITRE authored content and other content directly attributable to MITRE and its work" ma:contentTypeScope="" ma:versionID="3d80d6ff36920b26671293c29723bb34">
  <xsd:schema xmlns:xsd="http://www.w3.org/2001/XMLSchema" xmlns:xs="http://www.w3.org/2001/XMLSchema" xmlns:p="http://schemas.microsoft.com/office/2006/metadata/properties" xmlns:ns2="http://schemas.microsoft.com/sharepoint/v3/fields" xmlns:ns3="8020a6eb-1ca7-418b-a587-333edd9477b5" targetNamespace="http://schemas.microsoft.com/office/2006/metadata/properties" ma:root="true" ma:fieldsID="6c152e2ba5790b1f8aceb44a8a447a48" ns2:_="" ns3:_="">
    <xsd:import namespace="http://schemas.microsoft.com/sharepoint/v3/fields"/>
    <xsd:import namespace="8020a6eb-1ca7-418b-a587-333edd9477b5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20a6eb-1ca7-418b-a587-333edd9477b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Contributor xmlns="http://schemas.microsoft.com/sharepoint/v3/fields" xsi:nil="true"/>
  </documentManagement>
</p:properties>
</file>

<file path=customXml/itemProps1.xml><?xml version="1.0" encoding="utf-8"?>
<ds:datastoreItem xmlns:ds="http://schemas.openxmlformats.org/officeDocument/2006/customXml" ds:itemID="{5178F346-E2AD-4F8B-B28D-C58EFC3098AB}"/>
</file>

<file path=customXml/itemProps2.xml><?xml version="1.0" encoding="utf-8"?>
<ds:datastoreItem xmlns:ds="http://schemas.openxmlformats.org/officeDocument/2006/customXml" ds:itemID="{C1F9BB33-B4C1-480E-9BD4-B3E01DE8C0FB}"/>
</file>

<file path=customXml/itemProps3.xml><?xml version="1.0" encoding="utf-8"?>
<ds:datastoreItem xmlns:ds="http://schemas.openxmlformats.org/officeDocument/2006/customXml" ds:itemID="{6D16B710-706A-4122-8DBD-31D2F3596C9F}"/>
</file>

<file path=customXml/itemProps4.xml><?xml version="1.0" encoding="utf-8"?>
<ds:datastoreItem xmlns:ds="http://schemas.openxmlformats.org/officeDocument/2006/customXml" ds:itemID="{E05027D4-FC64-43B4-8AC8-CDEFEE48D0B7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3549</TotalTime>
  <Words>470</Words>
  <Application>Microsoft Macintosh PowerPoint</Application>
  <PresentationFormat>Widescreen</PresentationFormat>
  <Paragraphs>108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GenAI Marymount</vt:lpstr>
      <vt:lpstr>Dataset</vt:lpstr>
      <vt:lpstr>Correlation </vt:lpstr>
      <vt:lpstr>Correlation Matrix</vt:lpstr>
      <vt:lpstr>PowerPoint Presentation</vt:lpstr>
      <vt:lpstr>PowerPoint Presentation</vt:lpstr>
      <vt:lpstr>Relationships Between Variables of Interest</vt:lpstr>
      <vt:lpstr>Distribution of Age</vt:lpstr>
      <vt:lpstr>Distribution of Number of Chronic Conditions</vt:lpstr>
      <vt:lpstr>Number of Chronic Conditions vs. Age</vt:lpstr>
      <vt:lpstr>Number of Chronic Conditions vs. Pain Level</vt:lpstr>
      <vt:lpstr>Race vs. Whether or Not Opioids were Prescribed</vt:lpstr>
      <vt:lpstr>Age vs. Whether or Not Opioids were Prescribed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GenAI Marymount</dc:title>
  <dc:creator>Zaidi, Ali</dc:creator>
  <cp:lastModifiedBy>Zaidi, Ali</cp:lastModifiedBy>
  <cp:revision>10</cp:revision>
  <dcterms:created xsi:type="dcterms:W3CDTF">2019-11-20T05:14:13Z</dcterms:created>
  <dcterms:modified xsi:type="dcterms:W3CDTF">2019-11-22T16:23:25Z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0x010100823A99C636F7423283FB0D200866C61300CF7182D96C00B740A41704CD490F23FB</vt:lpwstr>
  </property>
</Properties>
</file>

<file path=docProps/thumbnail.jpeg>
</file>